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8" r:id="rId2"/>
    <p:sldId id="277" r:id="rId3"/>
    <p:sldId id="279" r:id="rId4"/>
    <p:sldId id="280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18">
          <p15:clr>
            <a:srgbClr val="A4A3A4"/>
          </p15:clr>
        </p15:guide>
        <p15:guide id="2" orient="horz" pos="999">
          <p15:clr>
            <a:srgbClr val="A4A3A4"/>
          </p15:clr>
        </p15:guide>
        <p15:guide id="3" orient="horz" pos="4156">
          <p15:clr>
            <a:srgbClr val="A4A3A4"/>
          </p15:clr>
        </p15:guide>
        <p15:guide id="4" pos="295">
          <p15:clr>
            <a:srgbClr val="A4A3A4"/>
          </p15:clr>
        </p15:guide>
        <p15:guide id="5" pos="54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B2B44"/>
    <a:srgbClr val="9D9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57" d="100"/>
          <a:sy n="57" d="100"/>
        </p:scale>
        <p:origin x="-1075" y="29"/>
      </p:cViewPr>
      <p:guideLst>
        <p:guide orient="horz" pos="618"/>
        <p:guide orient="horz" pos="999"/>
        <p:guide orient="horz" pos="4156"/>
        <p:guide pos="295"/>
        <p:guide pos="549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C0572-34D3-4CD5-A710-008D2233F4F1}" type="datetimeFigureOut">
              <a:rPr lang="en-GB" smtClean="0"/>
              <a:pPr/>
              <a:t>28/07/2020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F7A041-1902-4D48-A904-81CE7622254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234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C06BD-B15B-4E50-823F-27377991B5CE}" type="datetimeFigureOut">
              <a:rPr lang="en-GB" smtClean="0"/>
              <a:pPr/>
              <a:t>28/07/2020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B9853-0C32-4494-8921-D57279A5FF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879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B9853-0C32-4494-8921-D57279A5FF4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688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B9853-0C32-4494-8921-D57279A5FF4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55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B9853-0C32-4494-8921-D57279A5FF4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368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B9853-0C32-4494-8921-D57279A5FF4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02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0"/>
            <a:ext cx="9142858" cy="14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10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0"/>
            <a:ext cx="9142858" cy="14380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08222" y="6471502"/>
            <a:ext cx="977238" cy="2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about:blank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webmail2.networksolutionsemail.com/appsuite/api/mail/NIPA_Logo_HighRes_RGB%20jpeg%20for%20eventbrite.jpg?action=attachment&amp;folder=default0%2FINBOX%2FSent&amp;id=6570684482267763286&amp;attachment=2&amp;user=11&amp;context=4164540&amp;decrypt=&amp;sequence=1&amp;delivery=view">
            <a:extLst>
              <a:ext uri="{FF2B5EF4-FFF2-40B4-BE49-F238E27FC236}">
                <a16:creationId xmlns:a16="http://schemas.microsoft.com/office/drawing/2014/main" xmlns="" id="{936DC59C-865C-4D19-943C-56D28DEFAB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3608" y="1412776"/>
            <a:ext cx="6912768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5A00638-2B16-43AC-96BF-9D47A4687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904" y="1420705"/>
            <a:ext cx="6156176" cy="18543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7564" y="3789040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NIPA Covid-19 Paper and Government / Inspectorate update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8011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84335"/>
            <a:ext cx="1593504" cy="48024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43608" y="70344"/>
            <a:ext cx="1656186" cy="350990"/>
            <a:chOff x="228061" y="99961"/>
            <a:chExt cx="2255708" cy="350990"/>
          </a:xfrm>
        </p:grpSpPr>
        <p:sp>
          <p:nvSpPr>
            <p:cNvPr id="21" name="Rectangle 20"/>
            <p:cNvSpPr/>
            <p:nvPr/>
          </p:nvSpPr>
          <p:spPr>
            <a:xfrm>
              <a:off x="251521" y="99961"/>
              <a:ext cx="2232248" cy="350990"/>
            </a:xfrm>
            <a:prstGeom prst="rect">
              <a:avLst/>
            </a:prstGeom>
            <a:solidFill>
              <a:srgbClr val="FB2B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061" y="121567"/>
              <a:ext cx="22557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NIPA MATTERS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7068" y="409334"/>
            <a:ext cx="1632726" cy="350990"/>
            <a:chOff x="1067066" y="485722"/>
            <a:chExt cx="1632726" cy="350990"/>
          </a:xfrm>
        </p:grpSpPr>
        <p:sp>
          <p:nvSpPr>
            <p:cNvPr id="23" name="Rectangle 22"/>
            <p:cNvSpPr/>
            <p:nvPr/>
          </p:nvSpPr>
          <p:spPr>
            <a:xfrm>
              <a:off x="1067066" y="485722"/>
              <a:ext cx="1272686" cy="35099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75962" y="507328"/>
              <a:ext cx="16238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 July 2020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" y="4916384"/>
            <a:ext cx="9142858" cy="19411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745529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NIPA produced a paper entitled </a:t>
            </a:r>
            <a:r>
              <a:rPr lang="en-GB" dirty="0" smtClean="0">
                <a:hlinkClick r:id="rId5"/>
              </a:rPr>
              <a:t>Development Consent Orders and the Coronavirus Pandemic</a:t>
            </a:r>
            <a:r>
              <a:rPr lang="en-GB" dirty="0" smtClean="0"/>
              <a:t> on 21 April 2020 and submitted it to the government and the Planning Inspectorate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23987" y="2782779"/>
            <a:ext cx="629602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91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84335"/>
            <a:ext cx="1593504" cy="48024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43608" y="70344"/>
            <a:ext cx="1656186" cy="350990"/>
            <a:chOff x="228061" y="99961"/>
            <a:chExt cx="2255708" cy="350990"/>
          </a:xfrm>
        </p:grpSpPr>
        <p:sp>
          <p:nvSpPr>
            <p:cNvPr id="21" name="Rectangle 20"/>
            <p:cNvSpPr/>
            <p:nvPr/>
          </p:nvSpPr>
          <p:spPr>
            <a:xfrm>
              <a:off x="251521" y="99961"/>
              <a:ext cx="2232248" cy="350990"/>
            </a:xfrm>
            <a:prstGeom prst="rect">
              <a:avLst/>
            </a:prstGeom>
            <a:solidFill>
              <a:srgbClr val="FB2B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061" y="121567"/>
              <a:ext cx="22557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NIPA MATTERS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7068" y="409334"/>
            <a:ext cx="1632726" cy="350990"/>
            <a:chOff x="1067066" y="485722"/>
            <a:chExt cx="1632726" cy="350990"/>
          </a:xfrm>
        </p:grpSpPr>
        <p:sp>
          <p:nvSpPr>
            <p:cNvPr id="23" name="Rectangle 22"/>
            <p:cNvSpPr/>
            <p:nvPr/>
          </p:nvSpPr>
          <p:spPr>
            <a:xfrm>
              <a:off x="1067066" y="485722"/>
              <a:ext cx="1272686" cy="35099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75962" y="507328"/>
              <a:ext cx="16238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 July 2020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" y="4916384"/>
            <a:ext cx="9142858" cy="19411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745529"/>
            <a:ext cx="74888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Topics covered: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Documentation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Consultation and engagement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Hearings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Site access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Implementation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380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84335"/>
            <a:ext cx="1593504" cy="48024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43608" y="70344"/>
            <a:ext cx="1656186" cy="350990"/>
            <a:chOff x="228061" y="99961"/>
            <a:chExt cx="2255708" cy="350990"/>
          </a:xfrm>
        </p:grpSpPr>
        <p:sp>
          <p:nvSpPr>
            <p:cNvPr id="21" name="Rectangle 20"/>
            <p:cNvSpPr/>
            <p:nvPr/>
          </p:nvSpPr>
          <p:spPr>
            <a:xfrm>
              <a:off x="251521" y="99961"/>
              <a:ext cx="2232248" cy="350990"/>
            </a:xfrm>
            <a:prstGeom prst="rect">
              <a:avLst/>
            </a:prstGeom>
            <a:solidFill>
              <a:srgbClr val="FB2B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061" y="121567"/>
              <a:ext cx="22557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NIPA MATTERS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7068" y="409334"/>
            <a:ext cx="1632726" cy="350990"/>
            <a:chOff x="1067066" y="485722"/>
            <a:chExt cx="1632726" cy="350990"/>
          </a:xfrm>
        </p:grpSpPr>
        <p:sp>
          <p:nvSpPr>
            <p:cNvPr id="23" name="Rectangle 22"/>
            <p:cNvSpPr/>
            <p:nvPr/>
          </p:nvSpPr>
          <p:spPr>
            <a:xfrm>
              <a:off x="1067066" y="485722"/>
              <a:ext cx="1272686" cy="35099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75962" y="507328"/>
              <a:ext cx="16238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 July 2020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" y="4916384"/>
            <a:ext cx="9142858" cy="19411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745529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Recommendation progress: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936335"/>
              </p:ext>
            </p:extLst>
          </p:nvPr>
        </p:nvGraphicFramePr>
        <p:xfrm>
          <a:off x="1524000" y="2379993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>
                  <a:extLst>
                    <a:ext uri="{9D8B030D-6E8A-4147-A177-3AD203B41FA5}">
                      <a16:colId xmlns:a16="http://schemas.microsoft.com/office/drawing/2014/main" xmlns="" val="2594161954"/>
                    </a:ext>
                  </a:extLst>
                </a:gridCol>
                <a:gridCol w="3320256">
                  <a:extLst>
                    <a:ext uri="{9D8B030D-6E8A-4147-A177-3AD203B41FA5}">
                      <a16:colId xmlns:a16="http://schemas.microsoft.com/office/drawing/2014/main" xmlns="" val="37338634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803169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Topic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Addressed?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8691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Waiver power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9031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Planning Aid funding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906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Online-only inspection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6046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Updated guidance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2974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Updated advice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Only EIA so far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2032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Site notice waiver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4569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Service requirements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 guidance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99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 online-only</a:t>
                      </a:r>
                      <a:r>
                        <a:rPr lang="en-GB" baseline="0" dirty="0" smtClean="0"/>
                        <a:t> inspection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082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Advice</a:t>
                      </a:r>
                      <a:r>
                        <a:rPr lang="en-GB" baseline="0" dirty="0" smtClean="0"/>
                        <a:t> to LAs on SoCC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7416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91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984335"/>
            <a:ext cx="1593504" cy="48024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43608" y="70344"/>
            <a:ext cx="1656186" cy="350990"/>
            <a:chOff x="228061" y="99961"/>
            <a:chExt cx="2255708" cy="350990"/>
          </a:xfrm>
        </p:grpSpPr>
        <p:sp>
          <p:nvSpPr>
            <p:cNvPr id="21" name="Rectangle 20"/>
            <p:cNvSpPr/>
            <p:nvPr/>
          </p:nvSpPr>
          <p:spPr>
            <a:xfrm>
              <a:off x="251521" y="99961"/>
              <a:ext cx="2232248" cy="350990"/>
            </a:xfrm>
            <a:prstGeom prst="rect">
              <a:avLst/>
            </a:prstGeom>
            <a:solidFill>
              <a:srgbClr val="FB2B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061" y="121567"/>
              <a:ext cx="22557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NIPA MATTERS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7068" y="409334"/>
            <a:ext cx="1632726" cy="350990"/>
            <a:chOff x="1067066" y="485722"/>
            <a:chExt cx="1632726" cy="350990"/>
          </a:xfrm>
        </p:grpSpPr>
        <p:sp>
          <p:nvSpPr>
            <p:cNvPr id="23" name="Rectangle 22"/>
            <p:cNvSpPr/>
            <p:nvPr/>
          </p:nvSpPr>
          <p:spPr>
            <a:xfrm>
              <a:off x="1067066" y="485722"/>
              <a:ext cx="1272686" cy="350990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75962" y="507328"/>
              <a:ext cx="16238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 July 2020</a:t>
              </a:r>
              <a:endParaRPr lang="en-GB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1" y="4916384"/>
            <a:ext cx="9142858" cy="19411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745529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Recommendation progress: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245964"/>
              </p:ext>
            </p:extLst>
          </p:nvPr>
        </p:nvGraphicFramePr>
        <p:xfrm>
          <a:off x="1524000" y="2379993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>
                  <a:extLst>
                    <a:ext uri="{9D8B030D-6E8A-4147-A177-3AD203B41FA5}">
                      <a16:colId xmlns:a16="http://schemas.microsoft.com/office/drawing/2014/main" xmlns="" val="2594161954"/>
                    </a:ext>
                  </a:extLst>
                </a:gridCol>
                <a:gridCol w="3320256">
                  <a:extLst>
                    <a:ext uri="{9D8B030D-6E8A-4147-A177-3AD203B41FA5}">
                      <a16:colId xmlns:a16="http://schemas.microsoft.com/office/drawing/2014/main" xmlns="" val="37338634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803169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No.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Topic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Addressed?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8691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SoCC</a:t>
                      </a:r>
                      <a:r>
                        <a:rPr lang="en-GB" baseline="0" dirty="0" smtClean="0"/>
                        <a:t> hard copy inspection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</a:t>
                      </a:r>
                      <a:r>
                        <a:rPr lang="en-GB" baseline="0" dirty="0" smtClean="0"/>
                        <a:t> guidance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9031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Hearings</a:t>
                      </a:r>
                      <a:r>
                        <a:rPr lang="en-GB" baseline="0" dirty="0" smtClean="0"/>
                        <a:t> law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0906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Hearings procedure advice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6046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Hearings venue advice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2974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Site surveys permissible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2032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Environmental mitigation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4569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Site inspections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yet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990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Extensions to DCOs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082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Site</a:t>
                      </a:r>
                      <a:r>
                        <a:rPr lang="en-GB" baseline="0" dirty="0" smtClean="0"/>
                        <a:t> surveys unrepresentative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 guidance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7416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521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PA">
      <a:dk1>
        <a:srgbClr val="333333"/>
      </a:dk1>
      <a:lt1>
        <a:sysClr val="window" lastClr="FFFFFF"/>
      </a:lt1>
      <a:dk2>
        <a:srgbClr val="FB2B44"/>
      </a:dk2>
      <a:lt2>
        <a:srgbClr val="EEECE1"/>
      </a:lt2>
      <a:accent1>
        <a:srgbClr val="9D9D9D"/>
      </a:accent1>
      <a:accent2>
        <a:srgbClr val="13747D"/>
      </a:accent2>
      <a:accent3>
        <a:srgbClr val="FB2B44"/>
      </a:accent3>
      <a:accent4>
        <a:srgbClr val="333333"/>
      </a:accent4>
      <a:accent5>
        <a:srgbClr val="4BACC6"/>
      </a:accent5>
      <a:accent6>
        <a:srgbClr val="F79646"/>
      </a:accent6>
      <a:hlink>
        <a:srgbClr val="13747D"/>
      </a:hlink>
      <a:folHlink>
        <a:srgbClr val="1374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185</Words>
  <Application>Microsoft Office PowerPoint</Application>
  <PresentationFormat>On-screen Show (4:3)</PresentationFormat>
  <Paragraphs>82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Glass Bead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Jade</dc:creator>
  <cp:lastModifiedBy>Jane</cp:lastModifiedBy>
  <cp:revision>56</cp:revision>
  <dcterms:created xsi:type="dcterms:W3CDTF">2014-06-03T17:47:36Z</dcterms:created>
  <dcterms:modified xsi:type="dcterms:W3CDTF">2020-07-28T13:00:36Z</dcterms:modified>
</cp:coreProperties>
</file>